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5"/>
  </p:notesMasterIdLst>
  <p:sldIdLst>
    <p:sldId id="323" r:id="rId2"/>
    <p:sldId id="353" r:id="rId3"/>
    <p:sldId id="325" r:id="rId4"/>
    <p:sldId id="318" r:id="rId5"/>
    <p:sldId id="340" r:id="rId6"/>
    <p:sldId id="337" r:id="rId7"/>
    <p:sldId id="341" r:id="rId8"/>
    <p:sldId id="342" r:id="rId9"/>
    <p:sldId id="344" r:id="rId10"/>
    <p:sldId id="348" r:id="rId11"/>
    <p:sldId id="346" r:id="rId12"/>
    <p:sldId id="343" r:id="rId13"/>
    <p:sldId id="326" r:id="rId14"/>
    <p:sldId id="338" r:id="rId15"/>
    <p:sldId id="339" r:id="rId16"/>
    <p:sldId id="331" r:id="rId17"/>
    <p:sldId id="347" r:id="rId18"/>
    <p:sldId id="352" r:id="rId19"/>
    <p:sldId id="333" r:id="rId20"/>
    <p:sldId id="351" r:id="rId21"/>
    <p:sldId id="327" r:id="rId22"/>
    <p:sldId id="328" r:id="rId23"/>
    <p:sldId id="334" r:id="rId24"/>
    <p:sldId id="336" r:id="rId25"/>
    <p:sldId id="350" r:id="rId26"/>
    <p:sldId id="335" r:id="rId27"/>
    <p:sldId id="349" r:id="rId28"/>
    <p:sldId id="320" r:id="rId29"/>
    <p:sldId id="329" r:id="rId30"/>
    <p:sldId id="319" r:id="rId31"/>
    <p:sldId id="330" r:id="rId32"/>
    <p:sldId id="317" r:id="rId33"/>
    <p:sldId id="321" r:id="rId34"/>
  </p:sldIdLst>
  <p:sldSz cx="9144000" cy="6858000" type="screen4x3"/>
  <p:notesSz cx="7102475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587" autoAdjust="0"/>
  </p:normalViewPr>
  <p:slideViewPr>
    <p:cSldViewPr>
      <p:cViewPr varScale="1">
        <p:scale>
          <a:sx n="81" d="100"/>
          <a:sy n="81" d="100"/>
        </p:scale>
        <p:origin x="114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3077739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095" y="5"/>
            <a:ext cx="3077739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1292507-7EA7-4554-B422-CD1C7C97E4F0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11"/>
            <a:ext cx="3077739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095" y="9721111"/>
            <a:ext cx="3077739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4B827C-FFE8-4A12-81E3-CDE79501D92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23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55624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60402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27326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614451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96655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04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5978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52770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47701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75148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9473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03435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69678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60407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29921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35712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59844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04712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40548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08013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81031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6821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03993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73997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98098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28732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015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2588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99029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4795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635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50421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FA332-DEBC-4833-BAB7-F7B62DF0974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t-B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3" y="4860930"/>
            <a:ext cx="5209329" cy="4605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76203">
              <a:spcBef>
                <a:spcPct val="0"/>
              </a:spcBef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758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FA011-B320-48D8-BE36-F9FCE75F4DAD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66C27-F757-4FF0-BD82-9F9EC9E1990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12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microsoft.com/office/2007/relationships/hdphoto" Target="../media/hdphoto6.wdp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19.emf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3.docx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mf.sc.gv.br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ymail_attachmentId5811" descr="15d19849-e341-40dd-8816-ce71871616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44"/>
            <a:ext cx="9144000" cy="686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88870" y="6413266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pt-BR" sz="20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Legenda</a:t>
            </a:r>
            <a:r>
              <a:rPr lang="pt-BR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t-BR" sz="2000" b="1" dirty="0" smtClean="0">
                <a:highlight>
                  <a:srgbClr val="FF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 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exótica; </a:t>
            </a:r>
            <a:r>
              <a:rPr lang="pt-BR" sz="2000" b="1" dirty="0" smtClean="0"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**</a:t>
            </a: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 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ameaçada.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643576"/>
              </p:ext>
            </p:extLst>
          </p:nvPr>
        </p:nvGraphicFramePr>
        <p:xfrm>
          <a:off x="539552" y="721373"/>
          <a:ext cx="7920880" cy="5688633"/>
        </p:xfrm>
        <a:graphic>
          <a:graphicData uri="http://schemas.openxmlformats.org/drawingml/2006/table">
            <a:tbl>
              <a:tblPr firstRow="1" firstCol="1" bandRow="1"/>
              <a:tblGrid>
                <a:gridCol w="5211317"/>
                <a:gridCol w="2709563"/>
              </a:tblGrid>
              <a:tr h="227553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Thunbergia alata Bojer ex Sims </a:t>
                      </a:r>
                      <a:r>
                        <a:rPr lang="pt-BR" sz="10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Amarelinha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Lithraea brasiliensis Marchand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aroeira-brava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Schinus terebinthifolius Raddi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aroeira-vermelha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Tapirira guianensis Aubl.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Copiúva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Anemia phyllitidis (L.) Sw.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avenca-de-cacho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Ilex dumosa Reissek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Caúna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Ilex pseudobuxus Reissek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Caúna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Ilex theezans Mart. ex Reissek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Caúna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Anthurium pentaphyllum (Aubl.) G. Don 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Lemna sp. 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Lentilha-d'água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Monstera adansonii Schott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Philodendron bipinnatifidum Schott ex Endl.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Banana-de-bugre, imbé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Philodendron appendiculatum Nadruz &amp; Mayo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imbé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Pistia stratiotes 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Alface-d'água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Geonoma gamiova Barb. Rodr.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guaricana-de-folha-larga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Geonoma schottiana Mart.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Guaricana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Syagrus romanzoffiana (Cham.) Glassman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Jerivá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Mikania involucrata Hook. &amp; Arn.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Solidago chilensis Meyen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erva-lanceta, arnica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Symphyopappus casarettoi B.L.Rob.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Vassoura  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Tithonia diversifolia (Hemsl.) A. Gray </a:t>
                      </a:r>
                      <a:r>
                        <a:rPr lang="pt-BR" sz="10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Girassol-mexicano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Vernonanthura tweedieana (Baker) H. Rob.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Chimarrita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Handroanthus umbellatus (Sond.) Mattos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Ipê-amarelo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Jacaranda puberula Cham.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Carobinha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275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Blechnum serrulatum Rich.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samambaia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4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91680" y="6432625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pt-BR" sz="20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Legenda</a:t>
            </a:r>
            <a:r>
              <a:rPr lang="pt-BR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t-BR" sz="2000" b="1" dirty="0" smtClean="0">
                <a:highlight>
                  <a:srgbClr val="FF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 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exótica; </a:t>
            </a:r>
            <a:r>
              <a:rPr lang="pt-BR" sz="2000" b="1" dirty="0" smtClean="0"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**</a:t>
            </a: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 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ameaçada.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628486"/>
              </p:ext>
            </p:extLst>
          </p:nvPr>
        </p:nvGraphicFramePr>
        <p:xfrm>
          <a:off x="1835696" y="4"/>
          <a:ext cx="5760640" cy="6432621"/>
        </p:xfrm>
        <a:graphic>
          <a:graphicData uri="http://schemas.openxmlformats.org/drawingml/2006/table">
            <a:tbl>
              <a:tblPr firstRow="1" firstCol="1" bandRow="1"/>
              <a:tblGrid>
                <a:gridCol w="3388612"/>
                <a:gridCol w="2372028"/>
              </a:tblGrid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Aechmea nudicaulis (L.) Griseb.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bromélia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Tillandsia geminiflora Brongn.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bromélia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Tillandsia mallemontii Glaz. ex Mez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cravo-do-mato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Tillandsia stricta Sol. ex Sims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bromélia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Tillandsia tenuifolia L.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bromélia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Tillandsia usneoides (L.) L.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barba-de-velho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Vriesea gigantea Gaudich.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bromélia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Vriesea sp.  Hassk.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bromélia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Citronella paniculata (Mart.) Howard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congonha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Clusia criuva Cambess.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Mangue-do-mato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Commelina diffusa Burm.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Trapoeba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Ipomoea cairica (L.) Sweet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Weinmannia discolor Gardner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Gramimunha-de-duas-cores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Cyathea atrovirens (Langsd. &amp; Fisch.) Domin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Xaxim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Rumohra adiantiformis (G. Forst.) Ching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Samambaia-preta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Erythroxylum argentinum O.E.Schulz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Cocão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Alchornea glandulosa Poepp. &amp; Endl.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tanheiro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Alchornea triplinervia (Spreng.) M. Arg.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Tanheiro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Ricinus communis </a:t>
                      </a:r>
                      <a:r>
                        <a:rPr lang="pt-BR" sz="6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Mamona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Andira fraxinifolia Benth.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Pau-angelim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Chamaecrista nictitans (L.) Moench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Falsa-dormideira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Desmodium cf. incanum DC.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Pega-pega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Mimosa bimucronata (DC.) Kuntze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Pé-de-silva, maricá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Vitex megapotamica (Spreng.) Moldenke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Tarumã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Ocotea pulchella (Nees) Mez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Canela-da-praia, canela-do-brejo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Luehea divaricata Mart. &amp; Zucc.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Açoita-cavalo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Ctenanthe muelleri Petersen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Caeté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Leandra australis (Cham.) Cogn.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Pixirica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Miconia ligustroides (DC.) Naudin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Pixirica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Tibouchina trichopoda (DC.) Baill.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Quaresmeira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Tibouchina urvilleana (DC.) Cogn.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orelha-de-onça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Cedrela fissilis Vell.</a:t>
                      </a:r>
                      <a:r>
                        <a:rPr lang="pt-BR" sz="600" b="1" i="1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**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Cedro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Guarea macrophylla Vahl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Baga-de-morgeco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Ficus cestrifolia Schott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Figueira-de-folha-miúda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Eugenia uniflora L.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Pitangueira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Eucalyptus sp. L'Hér. </a:t>
                      </a:r>
                      <a:r>
                        <a:rPr lang="pt-BR" sz="6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eucalipto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Myrcia brasiliensis Kiaersk.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Guamirim 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Myrcia pubipetala Miq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Guamirim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493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Psidium cattleianum Sabine</a:t>
                      </a:r>
                      <a:endParaRPr lang="pt-BR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Araçá</a:t>
                      </a:r>
                      <a:endParaRPr lang="pt-BR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705" marR="287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18864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VEGETAÇÃO do PARQUE</a:t>
            </a:r>
            <a:endParaRPr lang="pt-BR" sz="3600" b="1" dirty="0"/>
          </a:p>
        </p:txBody>
      </p:sp>
      <p:pic>
        <p:nvPicPr>
          <p:cNvPr id="3" name="Imagem 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8" y="991361"/>
            <a:ext cx="8856984" cy="5618365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890" y="5414280"/>
            <a:ext cx="198922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400" b="1" i="0" u="none" strike="noStrike" cap="none" normalizeH="0" baseline="0" dirty="0" smtClean="0" bmk="">
                <a:ln>
                  <a:noFill/>
                </a:ln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CORREGO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 </a:t>
            </a:r>
            <a:endParaRPr kumimoji="0" lang="pt-BR" altLang="pt-BR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4283968" y="6027907"/>
            <a:ext cx="1224136" cy="2899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SC01091_1536x204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3704" y="4451105"/>
            <a:ext cx="2704465" cy="2497455"/>
          </a:xfrm>
          <a:prstGeom prst="rect">
            <a:avLst/>
          </a:prstGeom>
        </p:spPr>
      </p:pic>
      <p:pic>
        <p:nvPicPr>
          <p:cNvPr id="5" name="Imagem 4" descr="DSC00984_2048x1536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002" y="2310079"/>
            <a:ext cx="3403082" cy="2346960"/>
          </a:xfrm>
          <a:prstGeom prst="rect">
            <a:avLst/>
          </a:prstGeom>
        </p:spPr>
      </p:pic>
      <p:pic>
        <p:nvPicPr>
          <p:cNvPr id="3" name="Imagem 2" descr="DSC01082_2048x1536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4336" y="20788"/>
            <a:ext cx="3131840" cy="2472107"/>
          </a:xfrm>
          <a:prstGeom prst="rect">
            <a:avLst/>
          </a:prstGeom>
        </p:spPr>
      </p:pic>
      <p:pic>
        <p:nvPicPr>
          <p:cNvPr id="4" name="Imagem 3" descr="DSC00934_guapira opposita (2)_2048x1536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56176" y="-3342"/>
            <a:ext cx="2987824" cy="2496238"/>
          </a:xfrm>
          <a:prstGeom prst="rect">
            <a:avLst/>
          </a:prstGeom>
        </p:spPr>
      </p:pic>
      <p:pic>
        <p:nvPicPr>
          <p:cNvPr id="2" name="Imagem 1" descr="DSC00823_Solidago chilensis (1)_1536x2048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3275856" cy="3717032"/>
          </a:xfrm>
          <a:prstGeom prst="rect">
            <a:avLst/>
          </a:prstGeom>
        </p:spPr>
      </p:pic>
      <p:pic>
        <p:nvPicPr>
          <p:cNvPr id="6" name="Imagem 5" descr="DSC00867_A. nudicaulis_1536x2048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3719928"/>
            <a:ext cx="2771800" cy="3138072"/>
          </a:xfrm>
          <a:prstGeom prst="rect">
            <a:avLst/>
          </a:prstGeom>
        </p:spPr>
      </p:pic>
      <p:pic>
        <p:nvPicPr>
          <p:cNvPr id="7" name="Imagem 6" descr="DSC00851_2048x1536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brightnessContrast bright="-2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411" y="2448174"/>
            <a:ext cx="3166110" cy="2374265"/>
          </a:xfrm>
          <a:prstGeom prst="rect">
            <a:avLst/>
          </a:prstGeom>
        </p:spPr>
      </p:pic>
      <p:pic>
        <p:nvPicPr>
          <p:cNvPr id="8" name="Imagem 7" descr="DSC01120_2048x1536.jp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20072" y="4461240"/>
            <a:ext cx="4253230" cy="26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SC01076_2048x153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804" y="-111968"/>
            <a:ext cx="5364088" cy="411703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512" y="-340568"/>
            <a:ext cx="106571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6625" name="Imagem 24" descr="DSC01058_1536x2048.jpg"/>
          <p:cNvPicPr>
            <a:picLocks noChangeAspect="1" noChangeArrowheads="1"/>
          </p:cNvPicPr>
          <p:nvPr/>
        </p:nvPicPr>
        <p:blipFill>
          <a:blip r:embed="rId5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1" y="-111968"/>
            <a:ext cx="559001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35617" y="4920922"/>
            <a:ext cx="40313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 smtClean="0" bmk="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Vista interna da floresta em estágio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 smtClean="0" bmk="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médio/avançado de regeneração.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 </a:t>
            </a:r>
            <a:endParaRPr kumimoji="0" lang="pt-BR" altLang="pt-BR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012160" y="4009947"/>
            <a:ext cx="2894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Vista interna da </a:t>
            </a:r>
            <a:r>
              <a:rPr lang="pt-BR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floresta</a:t>
            </a:r>
          </a:p>
          <a:p>
            <a:r>
              <a:rPr lang="pt-BR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(estágio inicial e médio</a:t>
            </a:r>
            <a:r>
              <a:rPr lang="pt-BR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2642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046121"/>
              </p:ext>
            </p:extLst>
          </p:nvPr>
        </p:nvGraphicFramePr>
        <p:xfrm>
          <a:off x="11113" y="0"/>
          <a:ext cx="9144000" cy="378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name="Document" r:id="rId4" imgW="5938880" imgH="2609115" progId="Word.Document.12">
                  <p:embed/>
                </p:oleObj>
              </mc:Choice>
              <mc:Fallback>
                <p:oleObj name="Document" r:id="rId4" imgW="5938880" imgH="26091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13" y="0"/>
                        <a:ext cx="9144000" cy="3789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541677"/>
              </p:ext>
            </p:extLst>
          </p:nvPr>
        </p:nvGraphicFramePr>
        <p:xfrm>
          <a:off x="-108520" y="3379861"/>
          <a:ext cx="9361040" cy="3721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Document" r:id="rId6" imgW="5938880" imgH="2537000" progId="Word.Document.12">
                  <p:embed/>
                </p:oleObj>
              </mc:Choice>
              <mc:Fallback>
                <p:oleObj name="Document" r:id="rId6" imgW="5938880" imgH="2537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08520" y="3379861"/>
                        <a:ext cx="9361040" cy="3721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2" name="Imagem 33" descr="DSC01072_2048x153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" name="Imagem 35" descr="DSC00923_psidium catleyanum (2)_2048x153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0931_2048x153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2204864"/>
            <a:ext cx="5220072" cy="4509120"/>
          </a:xfrm>
          <a:prstGeom prst="rect">
            <a:avLst/>
          </a:prstGeom>
        </p:spPr>
      </p:pic>
      <p:pic>
        <p:nvPicPr>
          <p:cNvPr id="3" name="Imagem 58" descr="DSC00976_2048x15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8" y="-3113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439" y="3610499"/>
            <a:ext cx="354751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Vista parcial do curso hídrico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 suas margens</a:t>
            </a:r>
            <a:r>
              <a:rPr kumimoji="0" lang="pt-BR" altLang="pt-BR" sz="22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pt-BR" altLang="pt-B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51019" y="1420352"/>
            <a:ext cx="433278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Vista parcial da </a:t>
            </a:r>
            <a:r>
              <a:rPr lang="pt-BR" altLang="pt-BR" sz="2200" b="1" dirty="0" smtClean="0" bmk="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lateral do terreno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2200" b="1" dirty="0" smtClean="0" bmk="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Parque (próximo do </a:t>
            </a:r>
            <a:r>
              <a:rPr lang="pt-BR" altLang="pt-BR" sz="2200" b="1" i="1" dirty="0" err="1" smtClean="0" bmk="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</a:t>
            </a:r>
            <a:r>
              <a:rPr lang="pt-BR" altLang="pt-BR" sz="2200" b="1" i="1" dirty="0" smtClean="0" bmk="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altLang="pt-BR" sz="2200" b="1" i="1" dirty="0" err="1" smtClean="0" bmk="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Piedras</a:t>
            </a:r>
            <a:r>
              <a:rPr lang="pt-BR" altLang="pt-BR" sz="2200" b="1" dirty="0" smtClean="0" bmk="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pt-BR" alt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5" descr="DSC00808_2048x1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348"/>
            <a:ext cx="7704856" cy="547382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 para baixo 2"/>
          <p:cNvSpPr>
            <a:spLocks noChangeArrowheads="1"/>
          </p:cNvSpPr>
          <p:nvPr/>
        </p:nvSpPr>
        <p:spPr bwMode="auto">
          <a:xfrm>
            <a:off x="3678428" y="282407"/>
            <a:ext cx="504056" cy="1130369"/>
          </a:xfrm>
          <a:prstGeom prst="downArrow">
            <a:avLst>
              <a:gd name="adj1" fmla="val 50000"/>
              <a:gd name="adj2" fmla="val 109790"/>
            </a:avLst>
          </a:prstGeom>
          <a:solidFill>
            <a:srgbClr val="FFC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52536"/>
            <a:ext cx="15827936" cy="63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80863"/>
            <a:ext cx="1582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3449980" y="5539879"/>
            <a:ext cx="158279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Vista da área de estudo, com vegetação em estágio inicial e presença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espécies exóticas (em destaque pinus e eucalipto).</a:t>
            </a:r>
            <a:r>
              <a:rPr kumimoji="0" lang="pt-BR" alt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eta para baixo 6"/>
          <p:cNvSpPr>
            <a:spLocks noChangeArrowheads="1"/>
          </p:cNvSpPr>
          <p:nvPr/>
        </p:nvSpPr>
        <p:spPr bwMode="auto">
          <a:xfrm rot="2040000">
            <a:off x="2885933" y="260648"/>
            <a:ext cx="504056" cy="1130369"/>
          </a:xfrm>
          <a:prstGeom prst="downArrow">
            <a:avLst>
              <a:gd name="adj1" fmla="val 50000"/>
              <a:gd name="adj2" fmla="val 109790"/>
            </a:avLst>
          </a:prstGeom>
          <a:solidFill>
            <a:srgbClr val="FFC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04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52536"/>
            <a:ext cx="15827936" cy="63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80863"/>
            <a:ext cx="15827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3410255" y="5333766"/>
            <a:ext cx="158279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Vista da área do</a:t>
            </a:r>
            <a:r>
              <a:rPr kumimoji="0" lang="pt-BR" altLang="pt-BR" sz="2000" b="1" i="0" u="none" strike="noStrike" cap="none" normalizeH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Parque (próximo  da rua Sagrado Coração de Jesus),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 vegetação em es</a:t>
            </a:r>
            <a:r>
              <a:rPr kumimoji="0" lang="pt-BR" altLang="pt-BR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tágio inicial  e algumas espécies </a:t>
            </a:r>
            <a:r>
              <a:rPr kumimoji="0" lang="pt-BR" altLang="pt-BR" sz="20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espécies</a:t>
            </a:r>
            <a:r>
              <a:rPr kumimoji="0" lang="pt-BR" altLang="pt-BR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exóticas (pinus 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eucalipto),  onde pretende-se a instalação de usos públicos.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43608" y="25069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3" name="Imagem 3" descr="DSC00971_2048x1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7059749" cy="528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 para baixo 6"/>
          <p:cNvSpPr>
            <a:spLocks noChangeArrowheads="1"/>
          </p:cNvSpPr>
          <p:nvPr/>
        </p:nvSpPr>
        <p:spPr bwMode="auto">
          <a:xfrm rot="2040000">
            <a:off x="6599507" y="490245"/>
            <a:ext cx="504056" cy="1130369"/>
          </a:xfrm>
          <a:prstGeom prst="downArrow">
            <a:avLst>
              <a:gd name="adj1" fmla="val 50000"/>
              <a:gd name="adj2" fmla="val 109790"/>
            </a:avLst>
          </a:prstGeom>
          <a:solidFill>
            <a:srgbClr val="FFC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  <p:sp>
        <p:nvSpPr>
          <p:cNvPr id="3" name="Seta para baixo 2"/>
          <p:cNvSpPr>
            <a:spLocks noChangeArrowheads="1"/>
          </p:cNvSpPr>
          <p:nvPr/>
        </p:nvSpPr>
        <p:spPr bwMode="auto">
          <a:xfrm>
            <a:off x="3641695" y="445939"/>
            <a:ext cx="504056" cy="1130369"/>
          </a:xfrm>
          <a:prstGeom prst="downArrow">
            <a:avLst>
              <a:gd name="adj1" fmla="val 50000"/>
              <a:gd name="adj2" fmla="val 109790"/>
            </a:avLst>
          </a:prstGeom>
          <a:solidFill>
            <a:srgbClr val="FFC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20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1166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ANIMAIS do PARQUE (Lista Preliminar)</a:t>
            </a:r>
            <a:endParaRPr lang="pt-BR" sz="3600" b="1" dirty="0"/>
          </a:p>
        </p:txBody>
      </p:sp>
      <p:sp>
        <p:nvSpPr>
          <p:cNvPr id="5" name="Retângulo 4"/>
          <p:cNvSpPr/>
          <p:nvPr/>
        </p:nvSpPr>
        <p:spPr>
          <a:xfrm>
            <a:off x="1850216" y="644377"/>
            <a:ext cx="8712968" cy="646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Aracuã</a:t>
            </a:r>
            <a:r>
              <a:rPr lang="pt-BR" sz="23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Ortalis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guttata</a:t>
            </a:r>
            <a:r>
              <a:rPr lang="pt-BR" sz="2300" i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Gralha-azul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Cyanocorax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caeuruleus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Bem-te-vi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Pitangus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sulphuratus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Urubu-de-cabeça-vermelha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Cathartes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aura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Canarinho-terra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Sicalis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flaveola</a:t>
            </a:r>
            <a:r>
              <a:rPr lang="pt-BR" sz="23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Jacaré-do-papo-amarelo</a:t>
            </a:r>
            <a:r>
              <a:rPr lang="pt-BR" sz="23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Caiman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latirostris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Lontra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Lutra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longicaudis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Cutia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Dasyprocta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Aguti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Sagui-de-tufo-branco / sagui-estrela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Callithrix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spp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Tucano-de-bico-verde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Ramphastos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dicolorus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Urubu-de-cabeça-preta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Coragyps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atratus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Saira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-de-sete-cores (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Tangara 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seledon</a:t>
            </a: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pt-BR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3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Tucano-de-bico-verde (</a:t>
            </a:r>
            <a:r>
              <a:rPr lang="pt-BR" sz="2300" i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Ramphastos</a:t>
            </a:r>
            <a:r>
              <a:rPr lang="pt-BR" sz="23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300" i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dicolorus</a:t>
            </a:r>
            <a:r>
              <a:rPr lang="pt-BR" sz="23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pt-BR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8640" y="0"/>
            <a:ext cx="11613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ANIMAIS do PARQUE (Fauna)</a:t>
            </a:r>
            <a:endParaRPr lang="pt-BR" sz="3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47780" y="609329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/>
              <a:t>Aracuã</a:t>
            </a:r>
            <a:r>
              <a:rPr lang="pt-BR" sz="2400" b="1" dirty="0" smtClean="0"/>
              <a:t> (</a:t>
            </a:r>
            <a:r>
              <a:rPr lang="pt-BR" sz="2400" i="1" dirty="0" err="1" smtClean="0"/>
              <a:t>Ortalis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squamata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093573"/>
            <a:ext cx="5904656" cy="50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2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74431" y="3997905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Tucano-de-bico-verde</a:t>
            </a:r>
          </a:p>
          <a:p>
            <a:pPr algn="ctr"/>
            <a:r>
              <a:rPr lang="pt-BR" sz="2400" b="1" dirty="0" smtClean="0"/>
              <a:t> (</a:t>
            </a:r>
            <a:r>
              <a:rPr lang="pt-BR" sz="2400" i="1" dirty="0" err="1" smtClean="0"/>
              <a:t>Ranphastus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dicolorus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864684" y="637323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Gralha-azul  </a:t>
            </a:r>
            <a:r>
              <a:rPr lang="pt-BR" sz="2400" b="1" dirty="0" smtClean="0"/>
              <a:t>(</a:t>
            </a:r>
            <a:r>
              <a:rPr lang="pt-BR" sz="2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Cyanocorax</a:t>
            </a:r>
            <a:r>
              <a:rPr lang="pt-BR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400" i="1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caeuruleus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24355"/>
            <a:ext cx="6858000" cy="3810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4" y="404664"/>
            <a:ext cx="480671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672"/>
            <a:ext cx="5095951" cy="33123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93050"/>
            <a:ext cx="6192688" cy="414503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126268" y="379039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Bem-te-vi</a:t>
            </a:r>
          </a:p>
          <a:p>
            <a:pPr algn="ctr"/>
            <a:r>
              <a:rPr lang="pt-BR" sz="2400" b="1" dirty="0" smtClean="0"/>
              <a:t> </a:t>
            </a:r>
            <a:r>
              <a:rPr lang="pt-BR" sz="2400" b="1" dirty="0" smtClean="0"/>
              <a:t>(</a:t>
            </a:r>
            <a:r>
              <a:rPr lang="pt-BR" sz="2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Pitangus</a:t>
            </a:r>
            <a:r>
              <a:rPr lang="pt-BR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sulphuratus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330116" y="623731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rgbClr val="FFFF00"/>
                </a:solidFill>
              </a:rPr>
              <a:t>Saira</a:t>
            </a:r>
            <a:r>
              <a:rPr lang="pt-BR" sz="2400" b="1" dirty="0" smtClean="0">
                <a:solidFill>
                  <a:srgbClr val="FFFF00"/>
                </a:solidFill>
              </a:rPr>
              <a:t>-de-sete-cores </a:t>
            </a:r>
            <a:r>
              <a:rPr lang="pt-BR" sz="2400" b="1" dirty="0" smtClean="0">
                <a:solidFill>
                  <a:srgbClr val="FFFF00"/>
                </a:solidFill>
              </a:rPr>
              <a:t>(</a:t>
            </a:r>
            <a:r>
              <a:rPr lang="pt-BR" sz="2400" i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Tangara </a:t>
            </a:r>
            <a:r>
              <a:rPr lang="pt-BR" sz="2400" i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seledon</a:t>
            </a:r>
            <a:r>
              <a:rPr lang="pt-BR" sz="2400" b="1" dirty="0" smtClean="0">
                <a:solidFill>
                  <a:srgbClr val="FFFF00"/>
                </a:solidFill>
              </a:rPr>
              <a:t>)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riozinho.com/wp-content/uploads/2016/09/jacare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6813442" cy="51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riozinho.com/wp-content/uploads/2016/09/jacare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48064" y="493222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Jacaré-de-papo-amarelo</a:t>
            </a:r>
          </a:p>
          <a:p>
            <a:pPr algn="ctr"/>
            <a:r>
              <a:rPr lang="pt-BR" sz="2400" b="1" dirty="0" smtClean="0"/>
              <a:t> (</a:t>
            </a:r>
            <a:r>
              <a:rPr lang="pt-BR" sz="2400" i="1" dirty="0" err="1" smtClean="0"/>
              <a:t>Caiman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latirostris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352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44624"/>
            <a:ext cx="849694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hangingPunct="0">
              <a:spcBef>
                <a:spcPts val="600"/>
              </a:spcBef>
              <a:spcAft>
                <a:spcPts val="600"/>
              </a:spcAft>
            </a:pPr>
            <a:r>
              <a:rPr lang="pt-BR" sz="28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IMPORTÂNCIA DO PARQUE MORRO DAS PEDRAS</a:t>
            </a:r>
          </a:p>
          <a:p>
            <a:pPr indent="457200" algn="ctr" hangingPunct="0">
              <a:spcBef>
                <a:spcPts val="600"/>
              </a:spcBef>
              <a:spcAft>
                <a:spcPts val="600"/>
              </a:spcAft>
            </a:pPr>
            <a:r>
              <a:rPr lang="pt-BR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conservação deste fragmento florestal é MUITO IMPORTANTE para a manutenção de elementos da fauna e flora </a:t>
            </a:r>
            <a:r>
              <a:rPr lang="pt-BR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nativa.  Esta </a:t>
            </a:r>
            <a:r>
              <a:rPr lang="pt-BR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área representa um dos </a:t>
            </a: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últimos remanescentes </a:t>
            </a:r>
            <a:r>
              <a:rPr lang="pt-BR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florestais de </a:t>
            </a:r>
            <a:r>
              <a:rPr lang="pt-BR" sz="28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Mata Atlântica em bom estado de conservação ambiental,</a:t>
            </a:r>
            <a:r>
              <a:rPr lang="pt-BR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situado entre o Trevo do Erasmo, Parque Municipal do Peri e a praia do Morro das Pedras. </a:t>
            </a:r>
          </a:p>
          <a:p>
            <a:pPr indent="457200" algn="ctr" hangingPunct="0">
              <a:spcBef>
                <a:spcPts val="600"/>
              </a:spcBef>
              <a:spcAft>
                <a:spcPts val="600"/>
              </a:spcAft>
            </a:pPr>
            <a:r>
              <a:rPr lang="pt-BR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Este local recebe águas pluviais (oriundas das chuvas) carreando parte dos sedimentos (terra e solo), resíduos sólidos (lixo) e efluentes domésticos (esgoto) situados na sua VIZINHANÇA, integrando os diversos elementos desta PAISAGEM (incluindo ocupação humana irregular e de baixo nível de organização urbana)</a:t>
            </a:r>
            <a:r>
              <a:rPr lang="pt-B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t-BR" sz="28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13387"/>
            <a:ext cx="91440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hangingPunct="0">
              <a:spcBef>
                <a:spcPts val="600"/>
              </a:spcBef>
              <a:spcAft>
                <a:spcPts val="600"/>
              </a:spcAft>
            </a:pPr>
            <a:r>
              <a:rPr lang="pt-BR" sz="28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QUESTÕES SOCIOAMBIENTAIS RELEVANTES PARA GESTÃO DO PARQUE MORRO DAS PEDRAS</a:t>
            </a:r>
          </a:p>
          <a:p>
            <a:pPr marL="457200" indent="-457200" algn="ctr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Precariedade no Saneamento básico das habitações das proximidades imediatas do corpo hídrico (LATERAL OESTE).</a:t>
            </a:r>
          </a:p>
          <a:p>
            <a:pPr marL="457200" indent="-457200" algn="ctr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Habitações irregulares e de baixo nível de organização urbana no seu entorno imediato.</a:t>
            </a:r>
          </a:p>
          <a:p>
            <a:pPr marL="457200" lvl="0" indent="-457200" algn="ctr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Caça na área do Parque (através de armadilhas).</a:t>
            </a:r>
          </a:p>
          <a:p>
            <a:pPr marL="457200" indent="-457200" algn="ctr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Presença do caramujo-africano (espécie exótica e vetor de doenças).</a:t>
            </a:r>
          </a:p>
          <a:p>
            <a:pPr marL="457200" indent="-457200" algn="ctr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Ausência de tratamento / tratamento parcial de EFLUENTES (esgoto) e LIXO em grande parte das habitações do BAIRRO.</a:t>
            </a:r>
          </a:p>
          <a:p>
            <a:pPr marL="457200" indent="-457200" algn="ctr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Este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local recebe águas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pluviais (chuvas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) carreando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SEDIMENTOS (minerais/terra/solo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),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LIXO e ESGOTO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situados na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VIZINHANÇA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, integrando os diversos elementos desta PAISAGEM (incluindo ocupação humana irregular e de baixo nível de organização urbana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r>
              <a:rPr lang="pt-BR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indent="-457200" algn="ctr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Deposito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de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lixo (área próxima da rua Sagrado Coração de Jesus).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SC00993_2048x153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brightnessContrast bright="5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3144788"/>
            <a:ext cx="5142086" cy="371321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315968"/>
              </p:ext>
            </p:extLst>
          </p:nvPr>
        </p:nvGraphicFramePr>
        <p:xfrm>
          <a:off x="-108520" y="0"/>
          <a:ext cx="6147428" cy="414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Document" r:id="rId6" imgW="6132512" imgH="5164504" progId="Word.Document.12">
                  <p:embed/>
                </p:oleObj>
              </mc:Choice>
              <mc:Fallback>
                <p:oleObj name="Document" r:id="rId6" imgW="6132512" imgH="51645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08520" y="0"/>
                        <a:ext cx="6147428" cy="4149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8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 bright="11000" contrast="4000"/>
          </a:blip>
          <a:stretch>
            <a:fillRect/>
          </a:stretch>
        </p:blipFill>
        <p:spPr>
          <a:xfrm>
            <a:off x="10119" y="692696"/>
            <a:ext cx="9677375" cy="496855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187624" y="5398756"/>
            <a:ext cx="6984776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sz="2000" b="1" dirty="0" smtClean="0"/>
              <a:t>Despejo </a:t>
            </a:r>
            <a:r>
              <a:rPr lang="pt-BR" sz="2000" b="1" dirty="0"/>
              <a:t>de lixo (Próximo da rua Sagrado Coração de Jesus).</a:t>
            </a:r>
          </a:p>
        </p:txBody>
      </p:sp>
    </p:spTree>
    <p:extLst>
      <p:ext uri="{BB962C8B-B14F-4D97-AF65-F5344CB8AC3E}">
        <p14:creationId xmlns:p14="http://schemas.microsoft.com/office/powerpoint/2010/main" val="8061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404664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FF00"/>
                </a:solidFill>
              </a:rPr>
              <a:t>PROCESSO DE CRIAÇÃO DO PARQUE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5536" y="3356992"/>
            <a:ext cx="8532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hangingPunct="0">
              <a:spcAft>
                <a:spcPts val="0"/>
              </a:spcAft>
            </a:pPr>
            <a:r>
              <a:rPr lang="pt-BR" sz="32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Criação desta área pública é iniciativa dos moradores locais, incluindo os representantes da comunidade ligados à Comissão de Planejamento Estratégico e Revitalização da Associação Comunitária Morro das Pedras (ACMP</a:t>
            </a:r>
            <a:r>
              <a:rPr lang="pt-BR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pt-BR" sz="3200" b="1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332656"/>
            <a:ext cx="8748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>
              <a:spcAft>
                <a:spcPts val="0"/>
              </a:spcAft>
            </a:pP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 </a:t>
            </a:r>
            <a:r>
              <a:rPr lang="pt-BR" sz="2400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projeto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do “</a:t>
            </a:r>
            <a:r>
              <a:rPr lang="pt-BR" sz="24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Parque </a:t>
            </a:r>
            <a:r>
              <a:rPr lang="pt-BR" sz="2400" b="1" dirty="0" smtClean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Morro </a:t>
            </a:r>
            <a:r>
              <a:rPr lang="pt-BR" sz="24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 Pedras” 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como área verde e lazer municipal, é uma iniciativa de Preservação Ambiental da Comunidade do Bairro Morro das Pedras, dentro de duas áreas descritas no Plano Diretor de Florianópolis (2014) como: AVL (Área Verde e Lazer) e ACI (Área Comunitária Institucional), totalizando, aproximadamente, </a:t>
            </a:r>
            <a:r>
              <a:rPr lang="pt-BR" sz="2400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90.000 m</a:t>
            </a:r>
            <a:r>
              <a:rPr lang="pt-BR" sz="2400" b="1" cap="all" baseline="300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noventa</a:t>
            </a:r>
            <a:r>
              <a:rPr lang="pt-BR" sz="2400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mil), ou seja, </a:t>
            </a:r>
            <a:r>
              <a:rPr lang="pt-BR" sz="2400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09 hectares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(equivalente a nove estádios de futebol). 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pt-BR" sz="2400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Estas 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áreas (AVL e ACI) foram instituídas no Plano Diretor de Florianópolis/SC que dispões sobre a “Política de Desenvolvimento Urbano, Plano de Uso e Ocupação, Instrumentos Urbanísticos e Sistema de Gestão Territorial” (Lei Complementar nº. 482/2014). As áreas situam-se ao Sul da Ilha de Santa Catarina, no interior da localidade Morro das Pedras, distante 20 km do centro de Florianópolis. 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35696" y="350100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</a:rPr>
              <a:t>    VIRADÃO CRIATIVO</a:t>
            </a:r>
          </a:p>
          <a:p>
            <a:r>
              <a:rPr lang="pt-BR" sz="2800" dirty="0" smtClean="0">
                <a:solidFill>
                  <a:srgbClr val="FF0000"/>
                </a:solidFill>
              </a:rPr>
              <a:t>Usar o logo tipo enviado pelo </a:t>
            </a:r>
            <a:r>
              <a:rPr lang="pt-BR" sz="2800" dirty="0" err="1" smtClean="0">
                <a:solidFill>
                  <a:srgbClr val="FF0000"/>
                </a:solidFill>
              </a:rPr>
              <a:t>Watsap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073" name="Imagem 22" descr="Parque Municipal Morro das Pedras_Breve Diá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436" y="-142940"/>
            <a:ext cx="11151908" cy="70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2483768" y="260648"/>
            <a:ext cx="3290972" cy="5095123"/>
            <a:chOff x="0" y="0"/>
            <a:chExt cx="1717139" cy="2425543"/>
          </a:xfrm>
        </p:grpSpPr>
        <p:cxnSp>
          <p:nvCxnSpPr>
            <p:cNvPr id="5" name="Conector reto 4"/>
            <p:cNvCxnSpPr/>
            <p:nvPr/>
          </p:nvCxnSpPr>
          <p:spPr>
            <a:xfrm flipV="1">
              <a:off x="1028700" y="43629"/>
              <a:ext cx="688439" cy="2331906"/>
            </a:xfrm>
            <a:prstGeom prst="line">
              <a:avLst/>
            </a:prstGeom>
            <a:ln w="317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/>
            <p:cNvCxnSpPr/>
            <p:nvPr/>
          </p:nvCxnSpPr>
          <p:spPr>
            <a:xfrm flipV="1">
              <a:off x="0" y="205678"/>
              <a:ext cx="1038802" cy="2211767"/>
            </a:xfrm>
            <a:prstGeom prst="line">
              <a:avLst/>
            </a:prstGeom>
            <a:noFill/>
            <a:ln w="31750" cap="flat" cmpd="sng" algn="ctr">
              <a:solidFill>
                <a:srgbClr val="FFFF00"/>
              </a:solidFill>
              <a:prstDash val="sysDash"/>
            </a:ln>
            <a:effectLst/>
          </p:spPr>
        </p:cxnSp>
        <p:cxnSp>
          <p:nvCxnSpPr>
            <p:cNvPr id="7" name="Conector reto 6"/>
            <p:cNvCxnSpPr/>
            <p:nvPr/>
          </p:nvCxnSpPr>
          <p:spPr>
            <a:xfrm flipV="1">
              <a:off x="6350" y="2419350"/>
              <a:ext cx="1027216" cy="6193"/>
            </a:xfrm>
            <a:prstGeom prst="line">
              <a:avLst/>
            </a:prstGeom>
            <a:noFill/>
            <a:ln w="31750" cap="flat" cmpd="sng" algn="ctr">
              <a:solidFill>
                <a:srgbClr val="FFFF00"/>
              </a:solidFill>
              <a:prstDash val="sysDash"/>
            </a:ln>
            <a:effectLst/>
          </p:spPr>
        </p:cxnSp>
        <p:cxnSp>
          <p:nvCxnSpPr>
            <p:cNvPr id="8" name="Conector reto 7"/>
            <p:cNvCxnSpPr/>
            <p:nvPr/>
          </p:nvCxnSpPr>
          <p:spPr>
            <a:xfrm>
              <a:off x="1333500" y="0"/>
              <a:ext cx="383639" cy="37279"/>
            </a:xfrm>
            <a:prstGeom prst="line">
              <a:avLst/>
            </a:prstGeom>
            <a:noFill/>
            <a:ln w="31750" cap="flat" cmpd="sng" algn="ctr">
              <a:solidFill>
                <a:srgbClr val="FFFF00"/>
              </a:solidFill>
              <a:prstDash val="sysDash"/>
            </a:ln>
            <a:effectLst/>
          </p:spPr>
        </p:cxnSp>
        <p:cxnSp>
          <p:nvCxnSpPr>
            <p:cNvPr id="9" name="Conector reto 8"/>
            <p:cNvCxnSpPr/>
            <p:nvPr/>
          </p:nvCxnSpPr>
          <p:spPr>
            <a:xfrm flipV="1">
              <a:off x="1116099" y="6351"/>
              <a:ext cx="220602" cy="199327"/>
            </a:xfrm>
            <a:prstGeom prst="line">
              <a:avLst/>
            </a:prstGeom>
            <a:noFill/>
            <a:ln w="31750" cap="flat" cmpd="sng" algn="ctr">
              <a:solidFill>
                <a:srgbClr val="FFFF00"/>
              </a:solidFill>
              <a:prstDash val="sysDash"/>
            </a:ln>
            <a:effectLst/>
          </p:spPr>
        </p:cxnSp>
      </p:grp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407814" y="-6001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7814" y="-1429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7814" y="409568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10906" y="5572284"/>
            <a:ext cx="8563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Localização </a:t>
            </a:r>
            <a:r>
              <a:rPr lang="pt-BR" sz="24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Parque Ecológico Morro das Pedras (polígono amarelo). Fonte: </a:t>
            </a:r>
            <a:r>
              <a:rPr lang="pt-BR" sz="2400" b="1" u="sng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www.pmf.sc.gv.br</a:t>
            </a:r>
            <a:r>
              <a:rPr lang="pt-BR" sz="24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(acessado em março/2017).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ymail_attachmentId5807" descr="114a87a8-e509-4afb-ad8c-65379164b0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56285"/>
            <a:ext cx="5976664" cy="330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mail_attachmentId5809" descr="cdf8df4d-3239-4c49-a921-e116140045a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183" y="24063"/>
            <a:ext cx="6424207" cy="354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ymail_attachmentId5808" descr="61e184a3-43ae-4d91-a1b7-c1f108fd8b3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063"/>
            <a:ext cx="5962834" cy="354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11560" y="764704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>
              <a:spcAft>
                <a:spcPts val="0"/>
              </a:spcAft>
            </a:pP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primeiras reflexões do Grupo de Trabalho 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(voluntário) sobre o uso do espaço público seria implantar, na porção do terreno aberto e sem árvores, situado em frente à rua Sagrado Coração de Jesus (</a:t>
            </a:r>
            <a:r>
              <a:rPr lang="pt-BR" sz="2400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fundos da Base Sul da COMCAP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estacionamento, sede do parque e quadras esportivas ao lado da futura creche municipal. </a:t>
            </a:r>
            <a:endParaRPr lang="pt-BR" sz="2400" dirty="0" smtClean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just" hangingPunct="0">
              <a:spcAft>
                <a:spcPts val="0"/>
              </a:spcAft>
            </a:pPr>
            <a:r>
              <a:rPr lang="pt-BR" sz="2400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 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lado deste local, pretende-se também utilizar os eucaliptos e Pinus (existentes) para o </a:t>
            </a:r>
            <a:r>
              <a:rPr lang="pt-BR" sz="24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arvorismo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 torres de observação ambiental. </a:t>
            </a:r>
            <a:endParaRPr lang="pt-BR" sz="2400" dirty="0" smtClean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just" hangingPunct="0">
              <a:spcAft>
                <a:spcPts val="0"/>
              </a:spcAft>
            </a:pPr>
            <a:r>
              <a:rPr lang="pt-BR" sz="2400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Planeja-se </a:t>
            </a:r>
            <a:r>
              <a:rPr lang="pt-BR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também elaboração de uma pista de caminhada (com estrutura de trilha ecológica) em volta da vegetação de porte florestal buscando circundar parte do entorno da área pública. O restante da área deverá ser totalmente preservada visando manutenção de biodiversidade local.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3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51720" y="33265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VEGETAÇÃO do PARQUE</a:t>
            </a:r>
            <a:endParaRPr lang="pt-BR" sz="3600" b="1" dirty="0"/>
          </a:p>
        </p:txBody>
      </p:sp>
      <p:sp>
        <p:nvSpPr>
          <p:cNvPr id="5" name="Retângulo 4"/>
          <p:cNvSpPr/>
          <p:nvPr/>
        </p:nvSpPr>
        <p:spPr>
          <a:xfrm>
            <a:off x="323528" y="1412776"/>
            <a:ext cx="835292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 hangingPunct="0">
              <a:spcBef>
                <a:spcPts val="600"/>
              </a:spcBef>
              <a:spcAft>
                <a:spcPts val="600"/>
              </a:spcAft>
            </a:pPr>
            <a:r>
              <a:rPr lang="pt-BR" sz="2400" kern="150" dirty="0">
                <a:solidFill>
                  <a:srgbClr val="000000"/>
                </a:solidFill>
                <a:latin typeface="Calibri" panose="020F0502020204030204" pitchFamily="34" charset="0"/>
                <a:ea typeface="Arial, Arial"/>
                <a:cs typeface="Arial" panose="020B0604020202020204" pitchFamily="34" charset="0"/>
              </a:rPr>
              <a:t>A área do </a:t>
            </a:r>
            <a:r>
              <a:rPr lang="pt-BR" sz="2400" b="1" kern="150" dirty="0" smtClean="0">
                <a:solidFill>
                  <a:srgbClr val="000000"/>
                </a:solidFill>
                <a:latin typeface="Calibri" panose="020F0502020204030204" pitchFamily="34" charset="0"/>
                <a:ea typeface="Arial, Arial"/>
                <a:cs typeface="Arial" panose="020B0604020202020204" pitchFamily="34" charset="0"/>
              </a:rPr>
              <a:t>Parque Morro </a:t>
            </a:r>
            <a:r>
              <a:rPr lang="pt-BR" sz="2400" b="1" kern="150" dirty="0">
                <a:solidFill>
                  <a:srgbClr val="000000"/>
                </a:solidFill>
                <a:latin typeface="Calibri" panose="020F0502020204030204" pitchFamily="34" charset="0"/>
                <a:ea typeface="Arial, Arial"/>
                <a:cs typeface="Arial" panose="020B0604020202020204" pitchFamily="34" charset="0"/>
              </a:rPr>
              <a:t>das Pedras</a:t>
            </a:r>
            <a:r>
              <a:rPr lang="pt-BR" sz="2400" kern="150" dirty="0">
                <a:solidFill>
                  <a:srgbClr val="000000"/>
                </a:solidFill>
                <a:latin typeface="Calibri" panose="020F0502020204030204" pitchFamily="34" charset="0"/>
                <a:ea typeface="Arial, Arial"/>
                <a:cs typeface="Arial" panose="020B0604020202020204" pitchFamily="34" charset="0"/>
              </a:rPr>
              <a:t> é parte do remanescente florestal de restinga e florestas baixas pertencentes ao bioma MATA </a:t>
            </a:r>
            <a:r>
              <a:rPr lang="pt-BR" sz="2400" kern="150" dirty="0" smtClean="0">
                <a:solidFill>
                  <a:srgbClr val="000000"/>
                </a:solidFill>
                <a:latin typeface="Calibri" panose="020F0502020204030204" pitchFamily="34" charset="0"/>
                <a:ea typeface="Arial, Arial"/>
                <a:cs typeface="Arial" panose="020B0604020202020204" pitchFamily="34" charset="0"/>
              </a:rPr>
              <a:t>ATLÂNTICA, bioma que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estende-se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ao longo da costa Atlântica brasileira, desde o Rio Grande do Sul até o Rio Grande do Norte, abrigando </a:t>
            </a:r>
            <a:r>
              <a:rPr lang="pt-BR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parcela significativa da diversidade biológica do Brasil,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incluindo porções litorâneas, manguezais, restingas, florestas de baixada, florestas de encostas de araucárias e os campos de altitude. Atualmente, restam no Brasil </a:t>
            </a:r>
            <a:r>
              <a:rPr lang="pt-BR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11% da vegetação </a:t>
            </a:r>
            <a:r>
              <a:rPr lang="pt-BR" sz="2400" u="sng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original (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85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% do território Catarinense estava coberto pela Floresta Atlântica no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ano). </a:t>
            </a:r>
          </a:p>
          <a:p>
            <a:pPr indent="457200" algn="ctr" hangingPunct="0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Em </a:t>
            </a:r>
            <a:r>
              <a:rPr lang="pt-BR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Florianópolis restam certa de </a:t>
            </a:r>
            <a:r>
              <a:rPr lang="pt-BR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12,7% </a:t>
            </a:r>
            <a:r>
              <a:rPr lang="pt-BR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da floresta Atlântica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que originalmente cobria a região.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51720" y="33265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VEGETAÇÃO do PARQUE</a:t>
            </a:r>
            <a:endParaRPr lang="pt-BR" sz="3600" b="1" dirty="0"/>
          </a:p>
        </p:txBody>
      </p:sp>
      <p:sp>
        <p:nvSpPr>
          <p:cNvPr id="5" name="Retângulo 4"/>
          <p:cNvSpPr/>
          <p:nvPr/>
        </p:nvSpPr>
        <p:spPr>
          <a:xfrm>
            <a:off x="323528" y="1412776"/>
            <a:ext cx="83529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>
              <a:spcBef>
                <a:spcPts val="600"/>
              </a:spcBef>
              <a:spcAft>
                <a:spcPts val="600"/>
              </a:spcAft>
            </a:pPr>
            <a:endParaRPr lang="pt-BR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spcBef>
                <a:spcPts val="600"/>
              </a:spcBef>
              <a:spcAft>
                <a:spcPts val="600"/>
              </a:spcAft>
            </a:pP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spcBef>
                <a:spcPts val="600"/>
              </a:spcBef>
              <a:spcAft>
                <a:spcPts val="600"/>
              </a:spcAft>
            </a:pP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5636" y="981889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A maior parte da vegetação encontrada existente na área do Parque Ecológico Morro das Pedras apresenta </a:t>
            </a:r>
            <a:r>
              <a:rPr lang="pt-BR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estágio médio de regeneração (média de 06 metros de altura),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com alguns trechos em transição para o estágio avançado (até 15 metros de altura) e razoável diversidade de espécies lenhosas.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m 5" descr="DSC00818_2048x153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2905007"/>
            <a:ext cx="5688632" cy="39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SC00819_2048x153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546551" cy="4012113"/>
          </a:xfrm>
          <a:prstGeom prst="rect">
            <a:avLst/>
          </a:prstGeom>
        </p:spPr>
      </p:pic>
      <p:pic>
        <p:nvPicPr>
          <p:cNvPr id="7" name="Imagem 6" descr="DSC00925_2048x1536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 contras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896" y="2852936"/>
            <a:ext cx="5508104" cy="375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5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07704" y="33265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VEGETAÇÃO do PARQUE</a:t>
            </a:r>
            <a:endParaRPr lang="pt-BR" sz="3600" b="1" dirty="0"/>
          </a:p>
        </p:txBody>
      </p:sp>
      <p:sp>
        <p:nvSpPr>
          <p:cNvPr id="2" name="Retângulo 1"/>
          <p:cNvSpPr/>
          <p:nvPr/>
        </p:nvSpPr>
        <p:spPr>
          <a:xfrm>
            <a:off x="395536" y="1268760"/>
            <a:ext cx="828092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hangingPunct="0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No Local do Parque Morro registrou-se </a:t>
            </a:r>
            <a:r>
              <a:rPr lang="pt-BR" sz="24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88 </a:t>
            </a:r>
            <a:r>
              <a:rPr lang="pt-BR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espécies,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distribuídas</a:t>
            </a:r>
            <a:r>
              <a:rPr lang="pt-BR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em</a:t>
            </a:r>
            <a:r>
              <a:rPr lang="pt-BR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42 famílias botânicas, incluindo epífitos, lianas, herbáceas, palmeiras e lenhosas. Deste total, </a:t>
            </a:r>
            <a:r>
              <a:rPr lang="pt-BR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08 espécies são exóticas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(árvores oriundas de outros ambientes, tais como eucalipto e pinus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 e uma </a:t>
            </a:r>
            <a:r>
              <a:rPr lang="pt-BR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espécie ameaçadas de Extinção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CEDRO </a:t>
            </a: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pt-BR" sz="2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Cedrela</a:t>
            </a:r>
            <a:r>
              <a:rPr lang="pt-BR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24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fissilis</a:t>
            </a:r>
            <a:r>
              <a:rPr lang="pt-BR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 hangingPunct="0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Além da riqueza botânica, este fragmento florestal representa importante abrigo para a fauna silvestre, além de servir como um corredor ecológico para fauna que desloca-se entre a encosta dos morros e as proximidades da praia do Morro das Pedras. 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76672"/>
            <a:ext cx="871296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3083" y="188640"/>
            <a:ext cx="7680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Espécies vegetais registradas na área de estudo - Parque Morro das Pedras</a:t>
            </a: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pt-BR" alt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688870" y="6309320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pt-BR" sz="20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Legenda</a:t>
            </a:r>
            <a:r>
              <a:rPr lang="pt-BR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t-BR" sz="2000" b="1" dirty="0" smtClean="0">
                <a:highlight>
                  <a:srgbClr val="FF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 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exótica; </a:t>
            </a:r>
            <a:r>
              <a:rPr lang="pt-BR" sz="2000" b="1" dirty="0" smtClean="0"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**</a:t>
            </a: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Espécie 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ameaçada.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044805"/>
              </p:ext>
            </p:extLst>
          </p:nvPr>
        </p:nvGraphicFramePr>
        <p:xfrm>
          <a:off x="513083" y="692691"/>
          <a:ext cx="8451405" cy="5616622"/>
        </p:xfrm>
        <a:graphic>
          <a:graphicData uri="http://schemas.openxmlformats.org/drawingml/2006/table">
            <a:tbl>
              <a:tblPr firstRow="1" firstCol="1" bandRow="1"/>
              <a:tblGrid>
                <a:gridCol w="5560360"/>
                <a:gridCol w="2891045"/>
              </a:tblGrid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Guapira opposita (Vell.) Reitz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Maria-mole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Ternstroemia brasiliensis Cambess.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Pinta-moça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Pera glabrata (Schott) Poepp. ex Baill.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Seca-ligeiro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Pinus sp. </a:t>
                      </a:r>
                      <a:r>
                        <a:rPr lang="pt-BR" sz="10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pinus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Piper aduncum 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Pariparoba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Andropogon bicornis 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capim-rabo-de-burro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Brachiaria sp. (Trin.) Griseb </a:t>
                      </a:r>
                      <a:r>
                        <a:rPr lang="pt-BR" sz="10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braquiária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Paspalum sp. L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capim 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Sorghum cf. arundinaceum (Desv.) Stapf </a:t>
                      </a:r>
                      <a:r>
                        <a:rPr lang="pt-BR" sz="10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sorgo-selvagem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Microgramma squamulosa (Kaulf.) de la Sota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cipó-cabeludo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Microgramma tecta (Kaulf.) Alston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Pleopeltis hirsutissima  (Raddi) de la Sota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Pleopeltis pleopeltifolia (Raddi) Alston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Serpocaulon catharinae (Langsd. &amp;Fisch.) A.R. Sm.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---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Myrsine coriacea (Sw.) R.Br.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Capororoca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Myrsine umbellata Mart.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Capororoca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Dodonaea viscosa Jacq.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Vassoura-vermelha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Paullinia trigonia Vell.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Cipó-timbó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Smilax campestris Griseb.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Salsa-parrilha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Solanum pseudoquina A. St.-Hill.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Coerana, canema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Laplacea fruticosa (Schrad.) Kobuski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Santa-rita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Cecropia glaziovii Snethl.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Embaúba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99731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Urera baccifera (L.) Gaudich.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Urtiga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3551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Hedychium coronarium  J. Koenig </a:t>
                      </a:r>
                      <a:r>
                        <a:rPr lang="pt-BR" sz="1000" b="1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Lírio-do-brejo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09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1314</Words>
  <Application>Microsoft Office PowerPoint</Application>
  <PresentationFormat>Apresentação na tela (4:3)</PresentationFormat>
  <Paragraphs>283</Paragraphs>
  <Slides>33</Slides>
  <Notes>33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1" baseType="lpstr">
      <vt:lpstr>Arial</vt:lpstr>
      <vt:lpstr>Arial, Arial</vt:lpstr>
      <vt:lpstr>Calibri</vt:lpstr>
      <vt:lpstr>Cambria</vt:lpstr>
      <vt:lpstr>Symbol</vt:lpstr>
      <vt:lpstr>Times New Roman</vt:lpstr>
      <vt:lpstr>Tema do Office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Cotesa</cp:lastModifiedBy>
  <cp:revision>134</cp:revision>
  <cp:lastPrinted>2017-08-29T15:28:20Z</cp:lastPrinted>
  <dcterms:created xsi:type="dcterms:W3CDTF">2016-03-15T17:28:38Z</dcterms:created>
  <dcterms:modified xsi:type="dcterms:W3CDTF">2017-08-29T15:29:10Z</dcterms:modified>
</cp:coreProperties>
</file>